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8" r:id="rId1"/>
  </p:sldMasterIdLst>
  <p:notesMasterIdLst>
    <p:notesMasterId r:id="rId13"/>
  </p:notesMasterIdLst>
  <p:sldIdLst>
    <p:sldId id="257" r:id="rId2"/>
    <p:sldId id="258" r:id="rId3"/>
    <p:sldId id="259" r:id="rId4"/>
    <p:sldId id="260" r:id="rId5"/>
    <p:sldId id="267" r:id="rId6"/>
    <p:sldId id="261" r:id="rId7"/>
    <p:sldId id="262" r:id="rId8"/>
    <p:sldId id="263" r:id="rId9"/>
    <p:sldId id="264" r:id="rId10"/>
    <p:sldId id="265" r:id="rId11"/>
    <p:sldId id="266" r:id="rId12"/>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fonso Lara Torres" initials="ALT" lastIdx="1" clrIdx="0">
    <p:extLst>
      <p:ext uri="{19B8F6BF-5375-455C-9EA6-DF929625EA0E}">
        <p15:presenceInfo xmlns:p15="http://schemas.microsoft.com/office/powerpoint/2012/main" userId="ee69b827682e7d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7BB9BD-F82A-4F2A-972B-804833E384A8}" type="datetimeFigureOut">
              <a:rPr lang="es-MX" smtClean="0"/>
              <a:t>12/09/2025</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5E8303-EDAD-439A-A1A1-D9600600A642}" type="slidenum">
              <a:rPr lang="es-MX" smtClean="0"/>
              <a:t>‹Nº›</a:t>
            </a:fld>
            <a:endParaRPr lang="es-MX"/>
          </a:p>
        </p:txBody>
      </p:sp>
    </p:spTree>
    <p:extLst>
      <p:ext uri="{BB962C8B-B14F-4D97-AF65-F5344CB8AC3E}">
        <p14:creationId xmlns:p14="http://schemas.microsoft.com/office/powerpoint/2010/main" val="295358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F11E1CE1-C36E-4171-AA6D-97EDE91480A4}" type="datetimeFigureOut">
              <a:rPr lang="es-MX" smtClean="0"/>
              <a:t>12/09/2025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6C87D47F-7E6C-4E40-9CEA-447BAF65E706}" type="slidenum">
              <a:rPr lang="es-MX" smtClean="0"/>
              <a:t>‹Nº›</a:t>
            </a:fld>
            <a:endParaRPr lang="es-MX"/>
          </a:p>
        </p:txBody>
      </p:sp>
    </p:spTree>
    <p:extLst>
      <p:ext uri="{BB962C8B-B14F-4D97-AF65-F5344CB8AC3E}">
        <p14:creationId xmlns:p14="http://schemas.microsoft.com/office/powerpoint/2010/main" val="624815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F11E1CE1-C36E-4171-AA6D-97EDE91480A4}" type="datetimeFigureOut">
              <a:rPr lang="es-MX" smtClean="0"/>
              <a:t>12/09/2025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6C87D47F-7E6C-4E40-9CEA-447BAF65E706}" type="slidenum">
              <a:rPr lang="es-MX" smtClean="0"/>
              <a:t>‹Nº›</a:t>
            </a:fld>
            <a:endParaRPr lang="es-MX"/>
          </a:p>
        </p:txBody>
      </p:sp>
    </p:spTree>
    <p:extLst>
      <p:ext uri="{BB962C8B-B14F-4D97-AF65-F5344CB8AC3E}">
        <p14:creationId xmlns:p14="http://schemas.microsoft.com/office/powerpoint/2010/main" val="2366922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F11E1CE1-C36E-4171-AA6D-97EDE91480A4}" type="datetimeFigureOut">
              <a:rPr lang="es-MX" smtClean="0"/>
              <a:t>12/09/2025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6C87D47F-7E6C-4E40-9CEA-447BAF65E706}" type="slidenum">
              <a:rPr lang="es-MX" smtClean="0"/>
              <a:t>‹Nº›</a:t>
            </a:fld>
            <a:endParaRPr lang="es-MX"/>
          </a:p>
        </p:txBody>
      </p:sp>
    </p:spTree>
    <p:extLst>
      <p:ext uri="{BB962C8B-B14F-4D97-AF65-F5344CB8AC3E}">
        <p14:creationId xmlns:p14="http://schemas.microsoft.com/office/powerpoint/2010/main" val="27114132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F11E1CE1-C36E-4171-AA6D-97EDE91480A4}" type="datetimeFigureOut">
              <a:rPr lang="es-MX" smtClean="0"/>
              <a:t>12/09/2025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6C87D47F-7E6C-4E40-9CEA-447BAF65E706}" type="slidenum">
              <a:rPr lang="es-MX" smtClean="0"/>
              <a:t>‹Nº›</a:t>
            </a:fld>
            <a:endParaRPr lang="es-MX"/>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290152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F11E1CE1-C36E-4171-AA6D-97EDE91480A4}" type="datetimeFigureOut">
              <a:rPr lang="es-MX" smtClean="0"/>
              <a:t>12/09/2025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6C87D47F-7E6C-4E40-9CEA-447BAF65E706}" type="slidenum">
              <a:rPr lang="es-MX" smtClean="0"/>
              <a:t>‹Nº›</a:t>
            </a:fld>
            <a:endParaRPr lang="es-MX"/>
          </a:p>
        </p:txBody>
      </p:sp>
    </p:spTree>
    <p:extLst>
      <p:ext uri="{BB962C8B-B14F-4D97-AF65-F5344CB8AC3E}">
        <p14:creationId xmlns:p14="http://schemas.microsoft.com/office/powerpoint/2010/main" val="1588659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F11E1CE1-C36E-4171-AA6D-97EDE91480A4}" type="datetimeFigureOut">
              <a:rPr lang="es-MX" smtClean="0"/>
              <a:t>12/09/2025</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6C87D47F-7E6C-4E40-9CEA-447BAF65E706}" type="slidenum">
              <a:rPr lang="es-MX" smtClean="0"/>
              <a:t>‹Nº›</a:t>
            </a:fld>
            <a:endParaRPr lang="es-MX"/>
          </a:p>
        </p:txBody>
      </p:sp>
    </p:spTree>
    <p:extLst>
      <p:ext uri="{BB962C8B-B14F-4D97-AF65-F5344CB8AC3E}">
        <p14:creationId xmlns:p14="http://schemas.microsoft.com/office/powerpoint/2010/main" val="25137172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F11E1CE1-C36E-4171-AA6D-97EDE91480A4}" type="datetimeFigureOut">
              <a:rPr lang="es-MX" smtClean="0"/>
              <a:t>12/09/2025</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6C87D47F-7E6C-4E40-9CEA-447BAF65E706}" type="slidenum">
              <a:rPr lang="es-MX" smtClean="0"/>
              <a:t>‹Nº›</a:t>
            </a:fld>
            <a:endParaRPr lang="es-MX"/>
          </a:p>
        </p:txBody>
      </p:sp>
    </p:spTree>
    <p:extLst>
      <p:ext uri="{BB962C8B-B14F-4D97-AF65-F5344CB8AC3E}">
        <p14:creationId xmlns:p14="http://schemas.microsoft.com/office/powerpoint/2010/main" val="2494857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F11E1CE1-C36E-4171-AA6D-97EDE91480A4}" type="datetimeFigureOut">
              <a:rPr lang="es-MX" smtClean="0"/>
              <a:t>12/09/2025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6C87D47F-7E6C-4E40-9CEA-447BAF65E706}" type="slidenum">
              <a:rPr lang="es-MX" smtClean="0"/>
              <a:t>‹Nº›</a:t>
            </a:fld>
            <a:endParaRPr lang="es-MX"/>
          </a:p>
        </p:txBody>
      </p:sp>
    </p:spTree>
    <p:extLst>
      <p:ext uri="{BB962C8B-B14F-4D97-AF65-F5344CB8AC3E}">
        <p14:creationId xmlns:p14="http://schemas.microsoft.com/office/powerpoint/2010/main" val="2041295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F11E1CE1-C36E-4171-AA6D-97EDE91480A4}" type="datetimeFigureOut">
              <a:rPr lang="es-MX" smtClean="0"/>
              <a:t>12/09/2025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6C87D47F-7E6C-4E40-9CEA-447BAF65E706}" type="slidenum">
              <a:rPr lang="es-MX" smtClean="0"/>
              <a:t>‹Nº›</a:t>
            </a:fld>
            <a:endParaRPr lang="es-MX"/>
          </a:p>
        </p:txBody>
      </p:sp>
    </p:spTree>
    <p:extLst>
      <p:ext uri="{BB962C8B-B14F-4D97-AF65-F5344CB8AC3E}">
        <p14:creationId xmlns:p14="http://schemas.microsoft.com/office/powerpoint/2010/main" val="1471253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F11E1CE1-C36E-4171-AA6D-97EDE91480A4}" type="datetimeFigureOut">
              <a:rPr lang="es-MX" smtClean="0"/>
              <a:t>12/09/2025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6C87D47F-7E6C-4E40-9CEA-447BAF65E706}" type="slidenum">
              <a:rPr lang="es-MX" smtClean="0"/>
              <a:t>‹Nº›</a:t>
            </a:fld>
            <a:endParaRPr lang="es-MX"/>
          </a:p>
        </p:txBody>
      </p:sp>
    </p:spTree>
    <p:extLst>
      <p:ext uri="{BB962C8B-B14F-4D97-AF65-F5344CB8AC3E}">
        <p14:creationId xmlns:p14="http://schemas.microsoft.com/office/powerpoint/2010/main" val="4108821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F11E1CE1-C36E-4171-AA6D-97EDE91480A4}" type="datetimeFigureOut">
              <a:rPr lang="es-MX" smtClean="0"/>
              <a:t>12/09/2025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6C87D47F-7E6C-4E40-9CEA-447BAF65E706}" type="slidenum">
              <a:rPr lang="es-MX" smtClean="0"/>
              <a:t>‹Nº›</a:t>
            </a:fld>
            <a:endParaRPr lang="es-MX"/>
          </a:p>
        </p:txBody>
      </p:sp>
    </p:spTree>
    <p:extLst>
      <p:ext uri="{BB962C8B-B14F-4D97-AF65-F5344CB8AC3E}">
        <p14:creationId xmlns:p14="http://schemas.microsoft.com/office/powerpoint/2010/main" val="1027765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F11E1CE1-C36E-4171-AA6D-97EDE91480A4}" type="datetimeFigureOut">
              <a:rPr lang="es-MX" smtClean="0"/>
              <a:t>12/09/2025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6C87D47F-7E6C-4E40-9CEA-447BAF65E706}" type="slidenum">
              <a:rPr lang="es-MX" smtClean="0"/>
              <a:t>‹Nº›</a:t>
            </a:fld>
            <a:endParaRPr lang="es-MX"/>
          </a:p>
        </p:txBody>
      </p:sp>
    </p:spTree>
    <p:extLst>
      <p:ext uri="{BB962C8B-B14F-4D97-AF65-F5344CB8AC3E}">
        <p14:creationId xmlns:p14="http://schemas.microsoft.com/office/powerpoint/2010/main" val="3419519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913795" y="2912232"/>
            <a:ext cx="5107208" cy="287896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172200" y="2912232"/>
            <a:ext cx="5095357" cy="287896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F11E1CE1-C36E-4171-AA6D-97EDE91480A4}" type="datetimeFigureOut">
              <a:rPr lang="es-MX" smtClean="0"/>
              <a:t>12/09/2025</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6C87D47F-7E6C-4E40-9CEA-447BAF65E706}" type="slidenum">
              <a:rPr lang="es-MX" smtClean="0"/>
              <a:t>‹Nº›</a:t>
            </a:fld>
            <a:endParaRPr lang="es-MX"/>
          </a:p>
        </p:txBody>
      </p:sp>
    </p:spTree>
    <p:extLst>
      <p:ext uri="{BB962C8B-B14F-4D97-AF65-F5344CB8AC3E}">
        <p14:creationId xmlns:p14="http://schemas.microsoft.com/office/powerpoint/2010/main" val="575439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F11E1CE1-C36E-4171-AA6D-97EDE91480A4}" type="datetimeFigureOut">
              <a:rPr lang="es-MX" smtClean="0"/>
              <a:t>12/09/2025</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6C87D47F-7E6C-4E40-9CEA-447BAF65E706}" type="slidenum">
              <a:rPr lang="es-MX" smtClean="0"/>
              <a:t>‹Nº›</a:t>
            </a:fld>
            <a:endParaRPr lang="es-MX"/>
          </a:p>
        </p:txBody>
      </p:sp>
    </p:spTree>
    <p:extLst>
      <p:ext uri="{BB962C8B-B14F-4D97-AF65-F5344CB8AC3E}">
        <p14:creationId xmlns:p14="http://schemas.microsoft.com/office/powerpoint/2010/main" val="831598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1E1CE1-C36E-4171-AA6D-97EDE91480A4}" type="datetimeFigureOut">
              <a:rPr lang="es-MX" smtClean="0"/>
              <a:t>12/09/2025</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6C87D47F-7E6C-4E40-9CEA-447BAF65E706}" type="slidenum">
              <a:rPr lang="es-MX" smtClean="0"/>
              <a:t>‹Nº›</a:t>
            </a:fld>
            <a:endParaRPr lang="es-MX"/>
          </a:p>
        </p:txBody>
      </p:sp>
    </p:spTree>
    <p:extLst>
      <p:ext uri="{BB962C8B-B14F-4D97-AF65-F5344CB8AC3E}">
        <p14:creationId xmlns:p14="http://schemas.microsoft.com/office/powerpoint/2010/main" val="2569449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F11E1CE1-C36E-4171-AA6D-97EDE91480A4}" type="datetimeFigureOut">
              <a:rPr lang="es-MX" smtClean="0"/>
              <a:t>12/09/2025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6C87D47F-7E6C-4E40-9CEA-447BAF65E706}" type="slidenum">
              <a:rPr lang="es-MX" smtClean="0"/>
              <a:t>‹Nº›</a:t>
            </a:fld>
            <a:endParaRPr lang="es-MX"/>
          </a:p>
        </p:txBody>
      </p:sp>
    </p:spTree>
    <p:extLst>
      <p:ext uri="{BB962C8B-B14F-4D97-AF65-F5344CB8AC3E}">
        <p14:creationId xmlns:p14="http://schemas.microsoft.com/office/powerpoint/2010/main" val="3457848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F11E1CE1-C36E-4171-AA6D-97EDE91480A4}" type="datetimeFigureOut">
              <a:rPr lang="es-MX" smtClean="0"/>
              <a:t>12/09/2025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6C87D47F-7E6C-4E40-9CEA-447BAF65E706}" type="slidenum">
              <a:rPr lang="es-MX" smtClean="0"/>
              <a:t>‹Nº›</a:t>
            </a:fld>
            <a:endParaRPr lang="es-MX"/>
          </a:p>
        </p:txBody>
      </p:sp>
    </p:spTree>
    <p:extLst>
      <p:ext uri="{BB962C8B-B14F-4D97-AF65-F5344CB8AC3E}">
        <p14:creationId xmlns:p14="http://schemas.microsoft.com/office/powerpoint/2010/main" val="1493263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11E1CE1-C36E-4171-AA6D-97EDE91480A4}" type="datetimeFigureOut">
              <a:rPr lang="es-MX" smtClean="0"/>
              <a:t>12/09/2025</a:t>
            </a:fld>
            <a:endParaRPr lang="es-MX"/>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C87D47F-7E6C-4E40-9CEA-447BAF65E706}" type="slidenum">
              <a:rPr lang="es-MX" smtClean="0"/>
              <a:t>‹Nº›</a:t>
            </a:fld>
            <a:endParaRPr lang="es-MX"/>
          </a:p>
        </p:txBody>
      </p:sp>
    </p:spTree>
    <p:extLst>
      <p:ext uri="{BB962C8B-B14F-4D97-AF65-F5344CB8AC3E}">
        <p14:creationId xmlns:p14="http://schemas.microsoft.com/office/powerpoint/2010/main" val="1795221240"/>
      </p:ext>
    </p:extLst>
  </p:cSld>
  <p:clrMap bg1="dk1" tx1="lt1" bg2="dk2" tx2="lt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 id="2147483980" r:id="rId12"/>
    <p:sldLayoutId id="2147483981" r:id="rId13"/>
    <p:sldLayoutId id="2147483982" r:id="rId14"/>
    <p:sldLayoutId id="2147483983" r:id="rId15"/>
    <p:sldLayoutId id="2147483984" r:id="rId16"/>
    <p:sldLayoutId id="214748398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088485" y="682388"/>
            <a:ext cx="7573754" cy="1938992"/>
          </a:xfrm>
          <a:prstGeom prst="rect">
            <a:avLst/>
          </a:prstGeom>
          <a:noFill/>
        </p:spPr>
        <p:txBody>
          <a:bodyPr wrap="square" lIns="91440" tIns="45720" rIns="91440" bIns="45720">
            <a:spAutoFit/>
          </a:bodyPr>
          <a:lstStyle/>
          <a:p>
            <a:pPr algn="ctr"/>
            <a:r>
              <a:rPr lang="es-ES" sz="4000" b="0" cap="none" spc="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Uso de la IA para la detección, predicción y prevención de plagas.</a:t>
            </a:r>
            <a:endParaRPr lang="es-ES" sz="40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 name="CuadroTexto 2"/>
          <p:cNvSpPr txBox="1"/>
          <p:nvPr/>
        </p:nvSpPr>
        <p:spPr>
          <a:xfrm>
            <a:off x="287357" y="4681182"/>
            <a:ext cx="3602256" cy="1323439"/>
          </a:xfrm>
          <a:prstGeom prst="rect">
            <a:avLst/>
          </a:prstGeom>
          <a:noFill/>
        </p:spPr>
        <p:txBody>
          <a:bodyPr wrap="square" rtlCol="0">
            <a:spAutoFit/>
          </a:bodyPr>
          <a:lstStyle/>
          <a:p>
            <a:r>
              <a:rPr lang="es-MX" sz="2000" b="1" dirty="0" smtClean="0">
                <a:latin typeface="Arial" panose="020B0604020202020204" pitchFamily="34" charset="0"/>
                <a:cs typeface="Arial" panose="020B0604020202020204" pitchFamily="34" charset="0"/>
              </a:rPr>
              <a:t>Alumnos:</a:t>
            </a:r>
          </a:p>
          <a:p>
            <a:r>
              <a:rPr lang="es-MX" sz="2000" b="1" dirty="0" smtClean="0">
                <a:latin typeface="Arial" panose="020B0604020202020204" pitchFamily="34" charset="0"/>
                <a:cs typeface="Arial" panose="020B0604020202020204" pitchFamily="34" charset="0"/>
              </a:rPr>
              <a:t>Alfonso Lara Torres</a:t>
            </a:r>
          </a:p>
          <a:p>
            <a:r>
              <a:rPr lang="es-MX" sz="2000" b="1" dirty="0" smtClean="0">
                <a:latin typeface="Arial" panose="020B0604020202020204" pitchFamily="34" charset="0"/>
                <a:cs typeface="Arial" panose="020B0604020202020204" pitchFamily="34" charset="0"/>
              </a:rPr>
              <a:t>Jose Enrique Félix Esparragoza</a:t>
            </a:r>
          </a:p>
        </p:txBody>
      </p:sp>
    </p:spTree>
    <p:extLst>
      <p:ext uri="{BB962C8B-B14F-4D97-AF65-F5344CB8AC3E}">
        <p14:creationId xmlns:p14="http://schemas.microsoft.com/office/powerpoint/2010/main" val="2626628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514755" y="-24636"/>
            <a:ext cx="6764930" cy="923330"/>
          </a:xfrm>
          <a:prstGeom prst="rect">
            <a:avLst/>
          </a:prstGeom>
          <a:noFill/>
        </p:spPr>
        <p:txBody>
          <a:bodyPr wrap="none" lIns="91440" tIns="45720" rIns="91440" bIns="45720">
            <a:spAutoFit/>
          </a:bodyPr>
          <a:lstStyle/>
          <a:p>
            <a:pPr algn="ctr"/>
            <a:r>
              <a:rPr lang="es-ES" sz="5400" b="0" cap="none" spc="0" dirty="0" smtClean="0">
                <a:ln w="0"/>
                <a:solidFill>
                  <a:schemeClr val="tx1"/>
                </a:solidFill>
                <a:effectLst>
                  <a:outerShdw blurRad="38100" dist="19050" dir="2700000" algn="tl" rotWithShape="0">
                    <a:schemeClr val="dk1">
                      <a:alpha val="40000"/>
                    </a:schemeClr>
                  </a:outerShdw>
                </a:effectLst>
              </a:rPr>
              <a:t>Propuesta de mejora</a:t>
            </a: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3" name="CuadroTexto 2"/>
          <p:cNvSpPr txBox="1"/>
          <p:nvPr/>
        </p:nvSpPr>
        <p:spPr>
          <a:xfrm>
            <a:off x="603091" y="1147465"/>
            <a:ext cx="10323443" cy="2677656"/>
          </a:xfrm>
          <a:prstGeom prst="rect">
            <a:avLst/>
          </a:prstGeom>
          <a:noFill/>
        </p:spPr>
        <p:txBody>
          <a:bodyPr wrap="square" rtlCol="0">
            <a:spAutoFit/>
          </a:bodyPr>
          <a:lstStyle/>
          <a:p>
            <a:pPr algn="ctr"/>
            <a:r>
              <a:rPr lang="es-ES" sz="2400" b="1" dirty="0" smtClean="0">
                <a:latin typeface="Arial" panose="020B0604020202020204" pitchFamily="34" charset="0"/>
                <a:cs typeface="Arial" panose="020B0604020202020204" pitchFamily="34" charset="0"/>
              </a:rPr>
              <a:t>Fusión de datos multimodales</a:t>
            </a:r>
          </a:p>
          <a:p>
            <a:pPr algn="ctr"/>
            <a:endParaRPr lang="es-ES" sz="2400" b="1" dirty="0">
              <a:latin typeface="Arial" panose="020B0604020202020204" pitchFamily="34" charset="0"/>
              <a:cs typeface="Arial" panose="020B0604020202020204" pitchFamily="34" charset="0"/>
            </a:endParaRPr>
          </a:p>
          <a:p>
            <a:pPr algn="ctr"/>
            <a:r>
              <a:rPr lang="es-ES" sz="2400" b="1" dirty="0" smtClean="0">
                <a:latin typeface="Arial" panose="020B0604020202020204" pitchFamily="34" charset="0"/>
                <a:cs typeface="Arial" panose="020B0604020202020204" pitchFamily="34" charset="0"/>
              </a:rPr>
              <a:t>Desarrollo de modelos con aprendizaje continuo</a:t>
            </a:r>
          </a:p>
          <a:p>
            <a:pPr algn="ctr"/>
            <a:endParaRPr lang="es-ES" sz="2400" b="1" dirty="0">
              <a:latin typeface="Arial" panose="020B0604020202020204" pitchFamily="34" charset="0"/>
              <a:cs typeface="Arial" panose="020B0604020202020204" pitchFamily="34" charset="0"/>
            </a:endParaRPr>
          </a:p>
          <a:p>
            <a:pPr algn="ctr"/>
            <a:r>
              <a:rPr lang="es-ES" sz="2400" b="1" dirty="0" smtClean="0">
                <a:latin typeface="Arial" panose="020B0604020202020204" pitchFamily="34" charset="0"/>
                <a:cs typeface="Arial" panose="020B0604020202020204" pitchFamily="34" charset="0"/>
              </a:rPr>
              <a:t>Creación de bases de datos geográficamente específicas</a:t>
            </a:r>
          </a:p>
          <a:p>
            <a:pPr algn="ctr"/>
            <a:endParaRPr lang="es-ES" sz="2400" b="1" dirty="0">
              <a:latin typeface="Arial" panose="020B0604020202020204" pitchFamily="34" charset="0"/>
              <a:cs typeface="Arial" panose="020B0604020202020204" pitchFamily="34" charset="0"/>
            </a:endParaRPr>
          </a:p>
          <a:p>
            <a:pPr algn="ctr"/>
            <a:r>
              <a:rPr lang="es-ES" sz="2400" b="1" dirty="0" smtClean="0">
                <a:latin typeface="Arial" panose="020B0604020202020204" pitchFamily="34" charset="0"/>
                <a:cs typeface="Arial" panose="020B0604020202020204" pitchFamily="34" charset="0"/>
              </a:rPr>
              <a:t>Integración con la pericia profesional</a:t>
            </a:r>
            <a:endParaRPr lang="es-MX" sz="2400" b="1" dirty="0">
              <a:latin typeface="Arial" panose="020B0604020202020204" pitchFamily="34" charset="0"/>
              <a:cs typeface="Arial" panose="020B0604020202020204" pitchFamily="34" charset="0"/>
            </a:endParaRPr>
          </a:p>
        </p:txBody>
      </p:sp>
      <p:pic>
        <p:nvPicPr>
          <p:cNvPr id="4" name="Imagen 3"/>
          <p:cNvPicPr>
            <a:picLocks noChangeAspect="1"/>
          </p:cNvPicPr>
          <p:nvPr/>
        </p:nvPicPr>
        <p:blipFill>
          <a:blip r:embed="rId2"/>
          <a:stretch>
            <a:fillRect/>
          </a:stretch>
        </p:blipFill>
        <p:spPr>
          <a:xfrm>
            <a:off x="0" y="4073892"/>
            <a:ext cx="4439594" cy="2784108"/>
          </a:xfrm>
          <a:prstGeom prst="rect">
            <a:avLst/>
          </a:prstGeom>
        </p:spPr>
      </p:pic>
      <p:pic>
        <p:nvPicPr>
          <p:cNvPr id="5" name="Imagen 4"/>
          <p:cNvPicPr>
            <a:picLocks noChangeAspect="1"/>
          </p:cNvPicPr>
          <p:nvPr/>
        </p:nvPicPr>
        <p:blipFill>
          <a:blip r:embed="rId3"/>
          <a:stretch>
            <a:fillRect/>
          </a:stretch>
        </p:blipFill>
        <p:spPr>
          <a:xfrm>
            <a:off x="4439594" y="4073892"/>
            <a:ext cx="3588855" cy="2784108"/>
          </a:xfrm>
          <a:prstGeom prst="rect">
            <a:avLst/>
          </a:prstGeom>
        </p:spPr>
      </p:pic>
      <p:pic>
        <p:nvPicPr>
          <p:cNvPr id="6" name="Imagen 5"/>
          <p:cNvPicPr>
            <a:picLocks noChangeAspect="1"/>
          </p:cNvPicPr>
          <p:nvPr/>
        </p:nvPicPr>
        <p:blipFill>
          <a:blip r:embed="rId4"/>
          <a:stretch>
            <a:fillRect/>
          </a:stretch>
        </p:blipFill>
        <p:spPr>
          <a:xfrm>
            <a:off x="8028449" y="4073892"/>
            <a:ext cx="4075043" cy="2784108"/>
          </a:xfrm>
          <a:prstGeom prst="rect">
            <a:avLst/>
          </a:prstGeom>
        </p:spPr>
      </p:pic>
    </p:spTree>
    <p:extLst>
      <p:ext uri="{BB962C8B-B14F-4D97-AF65-F5344CB8AC3E}">
        <p14:creationId xmlns:p14="http://schemas.microsoft.com/office/powerpoint/2010/main" val="1268578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506554" y="0"/>
            <a:ext cx="4754828" cy="923330"/>
          </a:xfrm>
          <a:prstGeom prst="rect">
            <a:avLst/>
          </a:prstGeom>
          <a:noFill/>
        </p:spPr>
        <p:txBody>
          <a:bodyPr wrap="none" lIns="91440" tIns="45720" rIns="91440" bIns="45720">
            <a:spAutoFit/>
          </a:bodyPr>
          <a:lstStyle/>
          <a:p>
            <a:pPr algn="ctr"/>
            <a:r>
              <a:rPr lang="es-ES" sz="5400" b="0" cap="none" spc="0" dirty="0" smtClean="0">
                <a:ln w="0"/>
                <a:solidFill>
                  <a:schemeClr val="tx1"/>
                </a:solidFill>
                <a:effectLst>
                  <a:outerShdw blurRad="38100" dist="19050" dir="2700000" algn="tl" rotWithShape="0">
                    <a:schemeClr val="dk1">
                      <a:alpha val="40000"/>
                    </a:schemeClr>
                  </a:outerShdw>
                </a:effectLst>
              </a:rPr>
              <a:t>CONCLUSION</a:t>
            </a: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3" name="CuadroTexto 2"/>
          <p:cNvSpPr txBox="1"/>
          <p:nvPr/>
        </p:nvSpPr>
        <p:spPr>
          <a:xfrm>
            <a:off x="808383" y="1590261"/>
            <a:ext cx="10416208" cy="3970318"/>
          </a:xfrm>
          <a:prstGeom prst="rect">
            <a:avLst/>
          </a:prstGeom>
          <a:noFill/>
        </p:spPr>
        <p:txBody>
          <a:bodyPr wrap="square" rtlCol="0">
            <a:spAutoFit/>
          </a:bodyPr>
          <a:lstStyle/>
          <a:p>
            <a:r>
              <a:rPr lang="es-ES" dirty="0" smtClean="0"/>
              <a:t>El manejo de plagas es un problema multifacético que no puede resolverse de manera sostenible con los métodos convencionales. La inteligencia artificial emerge como un catalizador para transformar la agricultura en una práctica más sostenible, eficiente y rentable.</a:t>
            </a:r>
          </a:p>
          <a:p>
            <a:endParaRPr lang="es-ES" dirty="0"/>
          </a:p>
          <a:p>
            <a:r>
              <a:rPr lang="es-ES" dirty="0" smtClean="0"/>
              <a:t>La IA dota a la agricultura de un nuevo nivel de precisión, creando un sistema que va desde la detección temprana de amenazas hasta la predicción proactiva de brotes. Esta transición de un enfoque reactivo a uno proactivo es fundamental para reducir la pérdida de cosechas y optimizar recursos. </a:t>
            </a:r>
          </a:p>
          <a:p>
            <a:endParaRPr lang="es-ES" dirty="0"/>
          </a:p>
          <a:p>
            <a:r>
              <a:rPr lang="es-ES" dirty="0" smtClean="0"/>
              <a:t>Sin embargo, para que esta transformación sea exitosa, es crucial abordar los desafíos de la falta de datos estandarizados, el alto costo inicial y la brecha de conocimiento técnico. La IA tiene el potencial de redefinir la agricultura, pero su éxito dependerá de que sus beneficios sean accesibles para todos los actores del sector, promoviendo así una agricultura más </a:t>
            </a:r>
            <a:r>
              <a:rPr lang="es-ES" dirty="0" err="1" smtClean="0"/>
              <a:t>resiliente</a:t>
            </a:r>
            <a:r>
              <a:rPr lang="es-ES" dirty="0" smtClean="0"/>
              <a:t> y responsable para las futuras generaciones.</a:t>
            </a:r>
            <a:endParaRPr lang="es-MX" dirty="0"/>
          </a:p>
        </p:txBody>
      </p:sp>
    </p:spTree>
    <p:extLst>
      <p:ext uri="{BB962C8B-B14F-4D97-AF65-F5344CB8AC3E}">
        <p14:creationId xmlns:p14="http://schemas.microsoft.com/office/powerpoint/2010/main" val="1850609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79900" y="-109938"/>
            <a:ext cx="13825181" cy="769441"/>
          </a:xfrm>
          <a:prstGeom prst="rect">
            <a:avLst/>
          </a:prstGeom>
          <a:noFill/>
        </p:spPr>
        <p:txBody>
          <a:bodyPr wrap="square" lIns="91440" tIns="45720" rIns="91440" bIns="45720">
            <a:spAutoFit/>
          </a:bodyPr>
          <a:lstStyle/>
          <a:p>
            <a:pPr algn="ctr"/>
            <a:r>
              <a:rPr lang="es-ES" sz="4400" b="0" cap="none" spc="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¿Qué son las plagas y porque son un problema?</a:t>
            </a:r>
            <a:endParaRPr lang="es-ES" sz="44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3" name="Imagen 2"/>
          <p:cNvPicPr>
            <a:picLocks noChangeAspect="1"/>
          </p:cNvPicPr>
          <p:nvPr/>
        </p:nvPicPr>
        <p:blipFill>
          <a:blip r:embed="rId2"/>
          <a:stretch>
            <a:fillRect/>
          </a:stretch>
        </p:blipFill>
        <p:spPr>
          <a:xfrm>
            <a:off x="6374296" y="896055"/>
            <a:ext cx="5446641" cy="2675523"/>
          </a:xfrm>
          <a:prstGeom prst="rect">
            <a:avLst/>
          </a:prstGeom>
        </p:spPr>
      </p:pic>
      <p:sp>
        <p:nvSpPr>
          <p:cNvPr id="4" name="CuadroTexto 3"/>
          <p:cNvSpPr txBox="1"/>
          <p:nvPr/>
        </p:nvSpPr>
        <p:spPr>
          <a:xfrm>
            <a:off x="251791" y="846218"/>
            <a:ext cx="6122505" cy="2862322"/>
          </a:xfrm>
          <a:prstGeom prst="rect">
            <a:avLst/>
          </a:prstGeom>
          <a:noFill/>
        </p:spPr>
        <p:txBody>
          <a:bodyPr wrap="square" rtlCol="0">
            <a:spAutoFit/>
          </a:bodyPr>
          <a:lstStyle/>
          <a:p>
            <a:pPr algn="just"/>
            <a:r>
              <a:rPr lang="es-ES" sz="2000" dirty="0" smtClean="0">
                <a:latin typeface="Arial" panose="020B0604020202020204" pitchFamily="34" charset="0"/>
                <a:cs typeface="Arial" panose="020B0604020202020204" pitchFamily="34" charset="0"/>
              </a:rPr>
              <a:t>Las plagas son cualquier organismo (animal, planta o microorganismo) que daña los cultivos, ya sea destruyéndolos directamente, transmitiendo enfermedades o disminuyendo la calidad de los productos.</a:t>
            </a:r>
          </a:p>
          <a:p>
            <a:pPr algn="just"/>
            <a:r>
              <a:rPr lang="es-ES" sz="2000" dirty="0" smtClean="0">
                <a:latin typeface="Arial" panose="020B0604020202020204" pitchFamily="34" charset="0"/>
                <a:cs typeface="Arial" panose="020B0604020202020204" pitchFamily="34" charset="0"/>
              </a:rPr>
              <a:t>A nivel global, las plagas son responsables de la pérdida de hasta el 40% de la producción agrícola, lo que representa un desafío importante para la seguridad alimentaria mundial.</a:t>
            </a:r>
            <a:endParaRPr lang="es-MX" sz="2000" dirty="0">
              <a:latin typeface="Arial" panose="020B0604020202020204" pitchFamily="34" charset="0"/>
              <a:cs typeface="Arial" panose="020B0604020202020204" pitchFamily="34" charset="0"/>
            </a:endParaRPr>
          </a:p>
        </p:txBody>
      </p:sp>
      <p:pic>
        <p:nvPicPr>
          <p:cNvPr id="7" name="Imagen 6"/>
          <p:cNvPicPr>
            <a:picLocks noChangeAspect="1"/>
          </p:cNvPicPr>
          <p:nvPr/>
        </p:nvPicPr>
        <p:blipFill>
          <a:blip r:embed="rId3"/>
          <a:stretch>
            <a:fillRect/>
          </a:stretch>
        </p:blipFill>
        <p:spPr>
          <a:xfrm>
            <a:off x="251790" y="3832829"/>
            <a:ext cx="5963479" cy="2864458"/>
          </a:xfrm>
          <a:prstGeom prst="rect">
            <a:avLst/>
          </a:prstGeom>
        </p:spPr>
      </p:pic>
      <p:sp>
        <p:nvSpPr>
          <p:cNvPr id="8" name="CuadroTexto 7"/>
          <p:cNvSpPr txBox="1"/>
          <p:nvPr/>
        </p:nvSpPr>
        <p:spPr>
          <a:xfrm>
            <a:off x="6374296" y="3987786"/>
            <a:ext cx="5645428" cy="2554545"/>
          </a:xfrm>
          <a:prstGeom prst="rect">
            <a:avLst/>
          </a:prstGeom>
          <a:noFill/>
        </p:spPr>
        <p:txBody>
          <a:bodyPr wrap="square" rtlCol="0">
            <a:spAutoFit/>
          </a:bodyPr>
          <a:lstStyle/>
          <a:p>
            <a:pPr algn="just"/>
            <a:r>
              <a:rPr lang="es-ES" sz="2000" dirty="0">
                <a:latin typeface="Arial" panose="020B0604020202020204" pitchFamily="34" charset="0"/>
                <a:cs typeface="Arial" panose="020B0604020202020204" pitchFamily="34" charset="0"/>
              </a:rPr>
              <a:t>E</a:t>
            </a:r>
            <a:r>
              <a:rPr lang="es-ES" sz="2000" dirty="0" smtClean="0">
                <a:latin typeface="Arial" panose="020B0604020202020204" pitchFamily="34" charset="0"/>
                <a:cs typeface="Arial" panose="020B0604020202020204" pitchFamily="34" charset="0"/>
              </a:rPr>
              <a:t>l método más común para combatirlas ha sido el uso de químicos. Si bien los pesticidas son eficaces y rápidos para controlar grandes infestaciones , su uso masivo ha generado graves preocupaciones como la contaminación del suelo y el agua, el desarrollo de resistencia en las plagas y los efectos perjudiciales en la salud humana y otros organismos. </a:t>
            </a:r>
            <a:endParaRPr lang="es-MX"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4895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35503" y="0"/>
            <a:ext cx="11627030" cy="923330"/>
          </a:xfrm>
          <a:prstGeom prst="rect">
            <a:avLst/>
          </a:prstGeom>
          <a:noFill/>
        </p:spPr>
        <p:txBody>
          <a:bodyPr wrap="none" lIns="91440" tIns="45720" rIns="91440" bIns="45720">
            <a:spAutoFit/>
          </a:bodyPr>
          <a:lstStyle/>
          <a:p>
            <a:pPr algn="ctr"/>
            <a:r>
              <a:rPr lang="es-ES" sz="5400" b="0" cap="none" spc="0" dirty="0" smtClean="0">
                <a:ln w="0"/>
                <a:solidFill>
                  <a:schemeClr val="tx1"/>
                </a:solidFill>
                <a:effectLst>
                  <a:outerShdw blurRad="38100" dist="19050" dir="2700000" algn="tl" rotWithShape="0">
                    <a:schemeClr val="dk1">
                      <a:alpha val="40000"/>
                    </a:schemeClr>
                  </a:outerShdw>
                </a:effectLst>
              </a:rPr>
              <a:t>Inteligencia Artificial como solución</a:t>
            </a: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5" name="CuadroTexto 4"/>
          <p:cNvSpPr txBox="1"/>
          <p:nvPr/>
        </p:nvSpPr>
        <p:spPr>
          <a:xfrm>
            <a:off x="159026" y="1510748"/>
            <a:ext cx="5857461" cy="4093428"/>
          </a:xfrm>
          <a:prstGeom prst="rect">
            <a:avLst/>
          </a:prstGeom>
          <a:noFill/>
        </p:spPr>
        <p:txBody>
          <a:bodyPr wrap="square" rtlCol="0">
            <a:spAutoFit/>
          </a:bodyPr>
          <a:lstStyle/>
          <a:p>
            <a:pPr algn="just"/>
            <a:r>
              <a:rPr lang="es-ES" sz="2000" dirty="0" smtClean="0">
                <a:latin typeface="Arial" panose="020B0604020202020204" pitchFamily="34" charset="0"/>
                <a:cs typeface="Arial" panose="020B0604020202020204" pitchFamily="34" charset="0"/>
              </a:rPr>
              <a:t>La inteligencia artificial (IA) es una herramienta innovadora que ofrece un enfoque más preciso y sostenible para el manejo de plagas. No es una herramienta aislada, sino el cerebro analítico que integra y potencia las tecnologías existentes de agricultura de precisión para transformar el sector de una práctica reactiva a una proactiva y basada en datos.</a:t>
            </a:r>
          </a:p>
          <a:p>
            <a:pPr algn="just"/>
            <a:endParaRPr lang="es-ES" sz="2000" dirty="0">
              <a:latin typeface="Arial" panose="020B0604020202020204" pitchFamily="34" charset="0"/>
              <a:cs typeface="Arial" panose="020B0604020202020204" pitchFamily="34" charset="0"/>
            </a:endParaRPr>
          </a:p>
          <a:p>
            <a:pPr algn="just"/>
            <a:r>
              <a:rPr lang="es-ES" sz="2000" dirty="0" smtClean="0">
                <a:latin typeface="Arial" panose="020B0604020202020204" pitchFamily="34" charset="0"/>
                <a:cs typeface="Arial" panose="020B0604020202020204" pitchFamily="34" charset="0"/>
              </a:rPr>
              <a:t>La IA convierte grandes volúmenes de datos (Big Data) en información útil para que los agricultores tomen decisiones con base científica y no en conjeturas. </a:t>
            </a:r>
            <a:endParaRPr lang="es-MX" sz="2000" dirty="0">
              <a:latin typeface="Arial" panose="020B0604020202020204" pitchFamily="34" charset="0"/>
              <a:cs typeface="Arial" panose="020B0604020202020204" pitchFamily="34" charset="0"/>
            </a:endParaRPr>
          </a:p>
        </p:txBody>
      </p:sp>
      <p:pic>
        <p:nvPicPr>
          <p:cNvPr id="7" name="Imagen 6"/>
          <p:cNvPicPr>
            <a:picLocks noChangeAspect="1"/>
          </p:cNvPicPr>
          <p:nvPr/>
        </p:nvPicPr>
        <p:blipFill>
          <a:blip r:embed="rId2"/>
          <a:stretch>
            <a:fillRect/>
          </a:stretch>
        </p:blipFill>
        <p:spPr>
          <a:xfrm>
            <a:off x="6380508" y="1868555"/>
            <a:ext cx="5332420" cy="3000375"/>
          </a:xfrm>
          <a:prstGeom prst="rect">
            <a:avLst/>
          </a:prstGeom>
        </p:spPr>
      </p:pic>
    </p:spTree>
    <p:extLst>
      <p:ext uri="{BB962C8B-B14F-4D97-AF65-F5344CB8AC3E}">
        <p14:creationId xmlns:p14="http://schemas.microsoft.com/office/powerpoint/2010/main" val="565426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758641" y="0"/>
            <a:ext cx="8250657" cy="923330"/>
          </a:xfrm>
          <a:prstGeom prst="rect">
            <a:avLst/>
          </a:prstGeom>
          <a:noFill/>
        </p:spPr>
        <p:txBody>
          <a:bodyPr wrap="none" lIns="91440" tIns="45720" rIns="91440" bIns="45720">
            <a:spAutoFit/>
          </a:bodyPr>
          <a:lstStyle/>
          <a:p>
            <a:pPr algn="ctr"/>
            <a:r>
              <a:rPr lang="es-ES" sz="5400" b="0" cap="none" spc="0" dirty="0" smtClean="0">
                <a:ln w="0"/>
                <a:solidFill>
                  <a:schemeClr val="tx1"/>
                </a:solidFill>
                <a:effectLst>
                  <a:outerShdw blurRad="38100" dist="19050" dir="2700000" algn="tl" rotWithShape="0">
                    <a:schemeClr val="dk1">
                      <a:alpha val="40000"/>
                    </a:schemeClr>
                  </a:outerShdw>
                </a:effectLst>
              </a:rPr>
              <a:t>Beneficios claves de la IA</a:t>
            </a: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3" name="CuadroTexto 2"/>
          <p:cNvSpPr txBox="1"/>
          <p:nvPr/>
        </p:nvSpPr>
        <p:spPr>
          <a:xfrm>
            <a:off x="781878" y="1749287"/>
            <a:ext cx="10787270" cy="3477875"/>
          </a:xfrm>
          <a:prstGeom prst="rect">
            <a:avLst/>
          </a:prstGeom>
          <a:noFill/>
        </p:spPr>
        <p:txBody>
          <a:bodyPr wrap="square" rtlCol="0">
            <a:spAutoFit/>
          </a:bodyPr>
          <a:lstStyle/>
          <a:p>
            <a:pPr algn="just"/>
            <a:r>
              <a:rPr lang="es-ES" sz="2000" b="1" dirty="0" smtClean="0">
                <a:latin typeface="Arial" panose="020B0604020202020204" pitchFamily="34" charset="0"/>
                <a:cs typeface="Arial" panose="020B0604020202020204" pitchFamily="34" charset="0"/>
              </a:rPr>
              <a:t>Aumento de la eficiencia y productividad: </a:t>
            </a:r>
            <a:r>
              <a:rPr lang="es-ES" sz="2000" dirty="0" smtClean="0">
                <a:latin typeface="Arial" panose="020B0604020202020204" pitchFamily="34" charset="0"/>
                <a:cs typeface="Arial" panose="020B0604020202020204" pitchFamily="34" charset="0"/>
              </a:rPr>
              <a:t>Los sistemas de monitoreo y predicción de la IA son hasta un 60% más efectivos que los métodos tradicionales en la prevención de infestaciones. Al identificar y tratar las amenazas de forma oportuna, los agricultores protegen sus cultivos, lo que se traduce en una mayor cantidad y calidad de los productos finales.</a:t>
            </a:r>
          </a:p>
          <a:p>
            <a:endParaRPr lang="es-ES" sz="2000" dirty="0">
              <a:latin typeface="Arial" panose="020B0604020202020204" pitchFamily="34" charset="0"/>
              <a:cs typeface="Arial" panose="020B0604020202020204" pitchFamily="34" charset="0"/>
            </a:endParaRPr>
          </a:p>
          <a:p>
            <a:endParaRPr lang="es-ES" sz="2000" dirty="0" smtClean="0">
              <a:latin typeface="Arial" panose="020B0604020202020204" pitchFamily="34" charset="0"/>
              <a:cs typeface="Arial" panose="020B0604020202020204" pitchFamily="34" charset="0"/>
            </a:endParaRPr>
          </a:p>
          <a:p>
            <a:r>
              <a:rPr lang="es-ES" sz="2000" b="1" dirty="0" smtClean="0">
                <a:latin typeface="Arial" panose="020B0604020202020204" pitchFamily="34" charset="0"/>
                <a:cs typeface="Arial" panose="020B0604020202020204" pitchFamily="34" charset="0"/>
              </a:rPr>
              <a:t>Sostenibilidad y reducción del impacto ambiental: </a:t>
            </a:r>
            <a:r>
              <a:rPr lang="es-ES" sz="2000" dirty="0" smtClean="0">
                <a:latin typeface="Arial" panose="020B0604020202020204" pitchFamily="34" charset="0"/>
                <a:cs typeface="Arial" panose="020B0604020202020204" pitchFamily="34" charset="0"/>
              </a:rPr>
              <a:t>Al facilitar la aplicación de insumos de manera más selectiva y localizada, la IA contribuye a una reducción significativa del uso de pesticidas y fertilizantes. Esto ayuda a proteger la salud del suelo y el agua, y a minimizar el impacto ambiental de las actividades agrícolas. Por ejemplo, los sistemas de riego inteligente pueden reducir el consumo de agua hasta en un 30%.</a:t>
            </a:r>
            <a:endParaRPr lang="es-MX"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9681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a 4"/>
          <p:cNvGraphicFramePr>
            <a:graphicFrameLocks noGrp="1"/>
          </p:cNvGraphicFramePr>
          <p:nvPr>
            <p:extLst>
              <p:ext uri="{D42A27DB-BD31-4B8C-83A1-F6EECF244321}">
                <p14:modId xmlns:p14="http://schemas.microsoft.com/office/powerpoint/2010/main" val="1050448883"/>
              </p:ext>
            </p:extLst>
          </p:nvPr>
        </p:nvGraphicFramePr>
        <p:xfrm>
          <a:off x="569845" y="441368"/>
          <a:ext cx="10747512" cy="6058600"/>
        </p:xfrm>
        <a:graphic>
          <a:graphicData uri="http://schemas.openxmlformats.org/drawingml/2006/table">
            <a:tbl>
              <a:tblPr firstRow="1" bandRow="1">
                <a:tableStyleId>{5C22544A-7EE6-4342-B048-85BDC9FD1C3A}</a:tableStyleId>
              </a:tblPr>
              <a:tblGrid>
                <a:gridCol w="3582504">
                  <a:extLst>
                    <a:ext uri="{9D8B030D-6E8A-4147-A177-3AD203B41FA5}">
                      <a16:colId xmlns:a16="http://schemas.microsoft.com/office/drawing/2014/main" val="1771889905"/>
                    </a:ext>
                  </a:extLst>
                </a:gridCol>
                <a:gridCol w="3582504">
                  <a:extLst>
                    <a:ext uri="{9D8B030D-6E8A-4147-A177-3AD203B41FA5}">
                      <a16:colId xmlns:a16="http://schemas.microsoft.com/office/drawing/2014/main" val="1991976049"/>
                    </a:ext>
                  </a:extLst>
                </a:gridCol>
                <a:gridCol w="3582504">
                  <a:extLst>
                    <a:ext uri="{9D8B030D-6E8A-4147-A177-3AD203B41FA5}">
                      <a16:colId xmlns:a16="http://schemas.microsoft.com/office/drawing/2014/main" val="4199520601"/>
                    </a:ext>
                  </a:extLst>
                </a:gridCol>
              </a:tblGrid>
              <a:tr h="971900">
                <a:tc>
                  <a:txBody>
                    <a:bodyPr/>
                    <a:lstStyle/>
                    <a:p>
                      <a:r>
                        <a:rPr lang="es-MX" dirty="0" smtClean="0"/>
                        <a:t>Aspecto</a:t>
                      </a:r>
                      <a:endParaRPr lang="es-MX" dirty="0"/>
                    </a:p>
                  </a:txBody>
                  <a:tcPr/>
                </a:tc>
                <a:tc>
                  <a:txBody>
                    <a:bodyPr/>
                    <a:lstStyle/>
                    <a:p>
                      <a:r>
                        <a:rPr lang="es-MX" dirty="0" smtClean="0"/>
                        <a:t>Control de plagas tradicional</a:t>
                      </a:r>
                      <a:endParaRPr lang="es-MX" dirty="0"/>
                    </a:p>
                  </a:txBody>
                  <a:tcPr/>
                </a:tc>
                <a:tc>
                  <a:txBody>
                    <a:bodyPr/>
                    <a:lstStyle/>
                    <a:p>
                      <a:r>
                        <a:rPr lang="es-MX" dirty="0" smtClean="0"/>
                        <a:t>Control de</a:t>
                      </a:r>
                      <a:r>
                        <a:rPr lang="es-MX" baseline="0" dirty="0" smtClean="0"/>
                        <a:t> plagas con IA</a:t>
                      </a:r>
                      <a:endParaRPr lang="es-MX" dirty="0"/>
                    </a:p>
                  </a:txBody>
                  <a:tcPr/>
                </a:tc>
                <a:extLst>
                  <a:ext uri="{0D108BD9-81ED-4DB2-BD59-A6C34878D82A}">
                    <a16:rowId xmlns:a16="http://schemas.microsoft.com/office/drawing/2014/main" val="2682210207"/>
                  </a:ext>
                </a:extLst>
              </a:tr>
              <a:tr h="971900">
                <a:tc>
                  <a:txBody>
                    <a:bodyPr/>
                    <a:lstStyle/>
                    <a:p>
                      <a:r>
                        <a:rPr lang="es-MX" dirty="0" smtClean="0"/>
                        <a:t>Pérdida de cosecha</a:t>
                      </a:r>
                      <a:endParaRPr lang="es-MX" dirty="0"/>
                    </a:p>
                  </a:txBody>
                  <a:tcPr/>
                </a:tc>
                <a:tc>
                  <a:txBody>
                    <a:bodyPr/>
                    <a:lstStyle/>
                    <a:p>
                      <a:r>
                        <a:rPr lang="es-ES" dirty="0" smtClean="0"/>
                        <a:t>Hasta el 40% de las cosechas a nivel global se pierden anualmente por plagas.</a:t>
                      </a:r>
                      <a:endParaRPr lang="es-MX" dirty="0"/>
                    </a:p>
                  </a:txBody>
                  <a:tcPr/>
                </a:tc>
                <a:tc>
                  <a:txBody>
                    <a:bodyPr/>
                    <a:lstStyle/>
                    <a:p>
                      <a:r>
                        <a:rPr lang="es-ES" dirty="0" smtClean="0"/>
                        <a:t>Aumento del rendimiento de los cultivos de un 4% a un 6%.</a:t>
                      </a:r>
                      <a:endParaRPr lang="es-MX" dirty="0"/>
                    </a:p>
                  </a:txBody>
                  <a:tcPr/>
                </a:tc>
                <a:extLst>
                  <a:ext uri="{0D108BD9-81ED-4DB2-BD59-A6C34878D82A}">
                    <a16:rowId xmlns:a16="http://schemas.microsoft.com/office/drawing/2014/main" val="3000034400"/>
                  </a:ext>
                </a:extLst>
              </a:tr>
              <a:tr h="971900">
                <a:tc>
                  <a:txBody>
                    <a:bodyPr/>
                    <a:lstStyle/>
                    <a:p>
                      <a:r>
                        <a:rPr lang="es-MX" dirty="0" smtClean="0"/>
                        <a:t>Uso de químicos</a:t>
                      </a:r>
                      <a:endParaRPr lang="es-MX" dirty="0"/>
                    </a:p>
                  </a:txBody>
                  <a:tcPr/>
                </a:tc>
                <a:tc>
                  <a:txBody>
                    <a:bodyPr/>
                    <a:lstStyle/>
                    <a:p>
                      <a:r>
                        <a:rPr lang="es-ES" dirty="0" smtClean="0"/>
                        <a:t>Aplicación generalizada e indiscriminada de agroquímicos. Esto causa contaminación del suelo, el agua y el aire.   </a:t>
                      </a:r>
                      <a:endParaRPr lang="es-MX" dirty="0"/>
                    </a:p>
                  </a:txBody>
                  <a:tcPr/>
                </a:tc>
                <a:tc>
                  <a:txBody>
                    <a:bodyPr/>
                    <a:lstStyle/>
                    <a:p>
                      <a:r>
                        <a:rPr lang="es-ES" dirty="0"/>
                        <a:t>Reducción de hasta el 90% en el uso de </a:t>
                      </a:r>
                      <a:r>
                        <a:rPr lang="es-ES" dirty="0" smtClean="0"/>
                        <a:t>herbicidas.</a:t>
                      </a:r>
                      <a:endParaRPr lang="es-ES" dirty="0"/>
                    </a:p>
                  </a:txBody>
                  <a:tcPr anchor="ctr"/>
                </a:tc>
                <a:extLst>
                  <a:ext uri="{0D108BD9-81ED-4DB2-BD59-A6C34878D82A}">
                    <a16:rowId xmlns:a16="http://schemas.microsoft.com/office/drawing/2014/main" val="3570663246"/>
                  </a:ext>
                </a:extLst>
              </a:tr>
              <a:tr h="971900">
                <a:tc>
                  <a:txBody>
                    <a:bodyPr/>
                    <a:lstStyle/>
                    <a:p>
                      <a:r>
                        <a:rPr lang="es-MX" dirty="0" smtClean="0"/>
                        <a:t>Detección</a:t>
                      </a:r>
                      <a:r>
                        <a:rPr lang="es-MX" baseline="0" dirty="0" smtClean="0"/>
                        <a:t> de plagas</a:t>
                      </a:r>
                      <a:endParaRPr lang="es-MX" dirty="0"/>
                    </a:p>
                  </a:txBody>
                  <a:tcPr/>
                </a:tc>
                <a:tc>
                  <a:txBody>
                    <a:bodyPr/>
                    <a:lstStyle/>
                    <a:p>
                      <a:r>
                        <a:rPr lang="es-ES" dirty="0" smtClean="0"/>
                        <a:t>La detección es tardía y manual, a menudo cuando el daño ya es visible.</a:t>
                      </a:r>
                      <a:endParaRPr lang="es-MX" dirty="0"/>
                    </a:p>
                  </a:txBody>
                  <a:tcPr/>
                </a:tc>
                <a:tc>
                  <a:txBody>
                    <a:bodyPr/>
                    <a:lstStyle/>
                    <a:p>
                      <a:r>
                        <a:rPr lang="es-ES" dirty="0"/>
                        <a:t>Detección temprana y proactiva de plagas, incluso en sus etapas de larva o ninfa, antes de que causen daños significativos.   </a:t>
                      </a:r>
                    </a:p>
                  </a:txBody>
                  <a:tcPr anchor="ctr"/>
                </a:tc>
                <a:extLst>
                  <a:ext uri="{0D108BD9-81ED-4DB2-BD59-A6C34878D82A}">
                    <a16:rowId xmlns:a16="http://schemas.microsoft.com/office/drawing/2014/main" val="1415409349"/>
                  </a:ext>
                </a:extLst>
              </a:tr>
              <a:tr h="971900">
                <a:tc>
                  <a:txBody>
                    <a:bodyPr/>
                    <a:lstStyle/>
                    <a:p>
                      <a:r>
                        <a:rPr lang="es-MX" dirty="0" smtClean="0"/>
                        <a:t>Toma de decisiones</a:t>
                      </a:r>
                      <a:endParaRPr lang="es-MX" dirty="0"/>
                    </a:p>
                  </a:txBody>
                  <a:tcPr/>
                </a:tc>
                <a:tc>
                  <a:txBody>
                    <a:bodyPr/>
                    <a:lstStyle/>
                    <a:p>
                      <a:r>
                        <a:rPr lang="es-ES" dirty="0" smtClean="0"/>
                        <a:t>Se basa en la aplicación de productos en "fechas fijas", sin considerar la situación real del campo.   </a:t>
                      </a:r>
                      <a:endParaRPr lang="es-MX" dirty="0"/>
                    </a:p>
                  </a:txBody>
                  <a:tcPr/>
                </a:tc>
                <a:tc>
                  <a:txBody>
                    <a:bodyPr/>
                    <a:lstStyle/>
                    <a:p>
                      <a:r>
                        <a:rPr lang="es-ES" dirty="0"/>
                        <a:t>Permite la aplicación de tratamientos solo cuando y donde sean necesarios, optimizando el uso de recursos.   </a:t>
                      </a:r>
                    </a:p>
                  </a:txBody>
                  <a:tcPr anchor="ctr"/>
                </a:tc>
                <a:extLst>
                  <a:ext uri="{0D108BD9-81ED-4DB2-BD59-A6C34878D82A}">
                    <a16:rowId xmlns:a16="http://schemas.microsoft.com/office/drawing/2014/main" val="1559733234"/>
                  </a:ext>
                </a:extLst>
              </a:tr>
            </a:tbl>
          </a:graphicData>
        </a:graphic>
      </p:graphicFrame>
    </p:spTree>
    <p:extLst>
      <p:ext uri="{BB962C8B-B14F-4D97-AF65-F5344CB8AC3E}">
        <p14:creationId xmlns:p14="http://schemas.microsoft.com/office/powerpoint/2010/main" val="4039901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400065" y="0"/>
            <a:ext cx="7338869" cy="923330"/>
          </a:xfrm>
          <a:prstGeom prst="rect">
            <a:avLst/>
          </a:prstGeom>
          <a:noFill/>
        </p:spPr>
        <p:txBody>
          <a:bodyPr wrap="none" lIns="91440" tIns="45720" rIns="91440" bIns="45720">
            <a:spAutoFit/>
          </a:bodyPr>
          <a:lstStyle/>
          <a:p>
            <a:pPr algn="ctr"/>
            <a:r>
              <a:rPr lang="es-ES" sz="5400" b="0" cap="none" spc="0" dirty="0" smtClean="0">
                <a:ln w="0"/>
                <a:solidFill>
                  <a:schemeClr val="tx1"/>
                </a:solidFill>
                <a:effectLst>
                  <a:outerShdw blurRad="38100" dist="19050" dir="2700000" algn="tl" rotWithShape="0">
                    <a:schemeClr val="dk1">
                      <a:alpha val="40000"/>
                    </a:schemeClr>
                  </a:outerShdw>
                </a:effectLst>
              </a:rPr>
              <a:t>Modelos de Detección</a:t>
            </a: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3" name="CuadroTexto 2"/>
          <p:cNvSpPr txBox="1"/>
          <p:nvPr/>
        </p:nvSpPr>
        <p:spPr>
          <a:xfrm>
            <a:off x="648270" y="1024882"/>
            <a:ext cx="11159416" cy="1938992"/>
          </a:xfrm>
          <a:prstGeom prst="rect">
            <a:avLst/>
          </a:prstGeom>
          <a:noFill/>
        </p:spPr>
        <p:txBody>
          <a:bodyPr wrap="square" rtlCol="0">
            <a:spAutoFit/>
          </a:bodyPr>
          <a:lstStyle/>
          <a:p>
            <a:pPr algn="just"/>
            <a:r>
              <a:rPr lang="es-ES" sz="2000" dirty="0" smtClean="0">
                <a:latin typeface="Arial" panose="020B0604020202020204" pitchFamily="34" charset="0"/>
                <a:cs typeface="Arial" panose="020B0604020202020204" pitchFamily="34" charset="0"/>
              </a:rPr>
              <a:t>La IA utiliza la visión por computadora para identificar plagas o síntomas de enfermedades a partir de imágenes y videos. Con algoritmos de aprendizaje profundo, estos sistemas pueden clasificar y detectar objetos, logrando una precisión de entre el 80% y el 90% para plagas visibles. Además, drones equipados con cámaras </a:t>
            </a:r>
            <a:r>
              <a:rPr lang="es-ES" sz="2000" dirty="0" err="1" smtClean="0">
                <a:latin typeface="Arial" panose="020B0604020202020204" pitchFamily="34" charset="0"/>
                <a:cs typeface="Arial" panose="020B0604020202020204" pitchFamily="34" charset="0"/>
              </a:rPr>
              <a:t>multiespectrales</a:t>
            </a:r>
            <a:r>
              <a:rPr lang="es-ES" sz="2000" dirty="0" smtClean="0">
                <a:latin typeface="Arial" panose="020B0604020202020204" pitchFamily="34" charset="0"/>
                <a:cs typeface="Arial" panose="020B0604020202020204" pitchFamily="34" charset="0"/>
              </a:rPr>
              <a:t> pueden escanear grandes extensiones de terreno (hasta 400 hectáreas en un solo vuelo) para crear mapas de salud de los cultivos.</a:t>
            </a:r>
            <a:endParaRPr lang="es-MX" sz="2000" dirty="0">
              <a:latin typeface="Arial" panose="020B0604020202020204" pitchFamily="34" charset="0"/>
              <a:cs typeface="Arial" panose="020B0604020202020204" pitchFamily="34" charset="0"/>
            </a:endParaRPr>
          </a:p>
        </p:txBody>
      </p:sp>
      <p:pic>
        <p:nvPicPr>
          <p:cNvPr id="4" name="Imagen 3"/>
          <p:cNvPicPr>
            <a:picLocks noChangeAspect="1"/>
          </p:cNvPicPr>
          <p:nvPr/>
        </p:nvPicPr>
        <p:blipFill>
          <a:blip r:embed="rId2"/>
          <a:stretch>
            <a:fillRect/>
          </a:stretch>
        </p:blipFill>
        <p:spPr>
          <a:xfrm>
            <a:off x="2650438" y="3065426"/>
            <a:ext cx="6838122" cy="3419062"/>
          </a:xfrm>
          <a:prstGeom prst="rect">
            <a:avLst/>
          </a:prstGeom>
        </p:spPr>
      </p:pic>
    </p:spTree>
    <p:extLst>
      <p:ext uri="{BB962C8B-B14F-4D97-AF65-F5344CB8AC3E}">
        <p14:creationId xmlns:p14="http://schemas.microsoft.com/office/powerpoint/2010/main" val="2148533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246055" y="0"/>
            <a:ext cx="7514365" cy="923330"/>
          </a:xfrm>
          <a:prstGeom prst="rect">
            <a:avLst/>
          </a:prstGeom>
          <a:noFill/>
        </p:spPr>
        <p:txBody>
          <a:bodyPr wrap="none" lIns="91440" tIns="45720" rIns="91440" bIns="45720">
            <a:spAutoFit/>
          </a:bodyPr>
          <a:lstStyle/>
          <a:p>
            <a:pPr algn="ctr"/>
            <a:r>
              <a:rPr lang="es-ES" sz="5400" b="0" cap="none" spc="0" dirty="0" smtClean="0">
                <a:ln w="0"/>
                <a:solidFill>
                  <a:schemeClr val="tx1"/>
                </a:solidFill>
                <a:effectLst>
                  <a:outerShdw blurRad="38100" dist="19050" dir="2700000" algn="tl" rotWithShape="0">
                    <a:schemeClr val="dk1">
                      <a:alpha val="40000"/>
                    </a:schemeClr>
                  </a:outerShdw>
                </a:effectLst>
              </a:rPr>
              <a:t>Modelos de Predicción</a:t>
            </a: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3" name="CuadroTexto 2"/>
          <p:cNvSpPr txBox="1"/>
          <p:nvPr/>
        </p:nvSpPr>
        <p:spPr>
          <a:xfrm>
            <a:off x="185532" y="1619733"/>
            <a:ext cx="6122504" cy="3785652"/>
          </a:xfrm>
          <a:prstGeom prst="rect">
            <a:avLst/>
          </a:prstGeom>
          <a:noFill/>
        </p:spPr>
        <p:txBody>
          <a:bodyPr wrap="square" rtlCol="0">
            <a:spAutoFit/>
          </a:bodyPr>
          <a:lstStyle/>
          <a:p>
            <a:pPr algn="just"/>
            <a:r>
              <a:rPr lang="es-ES" sz="2000" dirty="0" smtClean="0">
                <a:latin typeface="Arial" panose="020B0604020202020204" pitchFamily="34" charset="0"/>
                <a:cs typeface="Arial" panose="020B0604020202020204" pitchFamily="34" charset="0"/>
              </a:rPr>
              <a:t>La IA no solo detecta, sino que también predice futuros brotes de plagas, lo que permite a los agricultores actuar de forma proactiva. Los modelos de aprendizaje automático fusionan datos de diversas fuentes como la temperatura, la humedad, las imágenes satelitales y registros históricos de infestaciones para generar pronósticos.</a:t>
            </a:r>
          </a:p>
          <a:p>
            <a:pPr algn="just"/>
            <a:endParaRPr lang="es-ES" sz="2000" dirty="0">
              <a:latin typeface="Arial" panose="020B0604020202020204" pitchFamily="34" charset="0"/>
              <a:cs typeface="Arial" panose="020B0604020202020204" pitchFamily="34" charset="0"/>
            </a:endParaRPr>
          </a:p>
          <a:p>
            <a:pPr algn="just"/>
            <a:r>
              <a:rPr lang="es-ES" sz="2000" dirty="0" smtClean="0">
                <a:latin typeface="Arial" panose="020B0604020202020204" pitchFamily="34" charset="0"/>
                <a:cs typeface="Arial" panose="020B0604020202020204" pitchFamily="34" charset="0"/>
              </a:rPr>
              <a:t>Un ejemplo exitoso es el modelo desarrollado en la Universidad Pablo de </a:t>
            </a:r>
            <a:r>
              <a:rPr lang="es-ES" sz="2000" dirty="0" err="1" smtClean="0">
                <a:latin typeface="Arial" panose="020B0604020202020204" pitchFamily="34" charset="0"/>
                <a:cs typeface="Arial" panose="020B0604020202020204" pitchFamily="34" charset="0"/>
              </a:rPr>
              <a:t>Olavide</a:t>
            </a:r>
            <a:r>
              <a:rPr lang="es-ES" sz="2000" dirty="0" smtClean="0">
                <a:latin typeface="Arial" panose="020B0604020202020204" pitchFamily="34" charset="0"/>
                <a:cs typeface="Arial" panose="020B0604020202020204" pitchFamily="34" charset="0"/>
              </a:rPr>
              <a:t> en España, que predice la evolución de la mosca del olivo con una semana de antelación.</a:t>
            </a:r>
            <a:endParaRPr lang="es-MX" sz="2000" dirty="0">
              <a:latin typeface="Arial" panose="020B0604020202020204" pitchFamily="34" charset="0"/>
              <a:cs typeface="Arial" panose="020B0604020202020204" pitchFamily="34" charset="0"/>
            </a:endParaRPr>
          </a:p>
        </p:txBody>
      </p:sp>
      <p:pic>
        <p:nvPicPr>
          <p:cNvPr id="4" name="Imagen 3"/>
          <p:cNvPicPr>
            <a:picLocks noChangeAspect="1"/>
          </p:cNvPicPr>
          <p:nvPr/>
        </p:nvPicPr>
        <p:blipFill>
          <a:blip r:embed="rId2"/>
          <a:stretch>
            <a:fillRect/>
          </a:stretch>
        </p:blipFill>
        <p:spPr>
          <a:xfrm>
            <a:off x="6811616" y="1993991"/>
            <a:ext cx="5078069" cy="3093636"/>
          </a:xfrm>
          <a:prstGeom prst="rect">
            <a:avLst/>
          </a:prstGeom>
        </p:spPr>
      </p:pic>
    </p:spTree>
    <p:extLst>
      <p:ext uri="{BB962C8B-B14F-4D97-AF65-F5344CB8AC3E}">
        <p14:creationId xmlns:p14="http://schemas.microsoft.com/office/powerpoint/2010/main" val="176714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228128" y="0"/>
            <a:ext cx="7682744" cy="923330"/>
          </a:xfrm>
          <a:prstGeom prst="rect">
            <a:avLst/>
          </a:prstGeom>
          <a:noFill/>
        </p:spPr>
        <p:txBody>
          <a:bodyPr wrap="none" lIns="91440" tIns="45720" rIns="91440" bIns="45720">
            <a:spAutoFit/>
          </a:bodyPr>
          <a:lstStyle/>
          <a:p>
            <a:pPr algn="ctr"/>
            <a:r>
              <a:rPr lang="es-ES" sz="5400" b="0" cap="none" spc="0" dirty="0" smtClean="0">
                <a:ln w="0"/>
                <a:solidFill>
                  <a:schemeClr val="tx1"/>
                </a:solidFill>
                <a:effectLst>
                  <a:outerShdw blurRad="38100" dist="19050" dir="2700000" algn="tl" rotWithShape="0">
                    <a:schemeClr val="dk1">
                      <a:alpha val="40000"/>
                    </a:schemeClr>
                  </a:outerShdw>
                </a:effectLst>
              </a:rPr>
              <a:t>Modelos de prevención</a:t>
            </a: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3" name="CuadroTexto 2"/>
          <p:cNvSpPr txBox="1"/>
          <p:nvPr/>
        </p:nvSpPr>
        <p:spPr>
          <a:xfrm>
            <a:off x="473263" y="923330"/>
            <a:ext cx="10694504" cy="2246769"/>
          </a:xfrm>
          <a:prstGeom prst="rect">
            <a:avLst/>
          </a:prstGeom>
          <a:noFill/>
        </p:spPr>
        <p:txBody>
          <a:bodyPr wrap="square" rtlCol="0">
            <a:spAutoFit/>
          </a:bodyPr>
          <a:lstStyle/>
          <a:p>
            <a:pPr algn="just"/>
            <a:r>
              <a:rPr lang="es-ES" sz="2000" dirty="0" smtClean="0">
                <a:latin typeface="Arial" panose="020B0604020202020204" pitchFamily="34" charset="0"/>
                <a:cs typeface="Arial" panose="020B0604020202020204" pitchFamily="34" charset="0"/>
              </a:rPr>
              <a:t>La IA traduce la inteligencia de la detección y la predicción en acciones concretas. Se puede usar la pulverización selectiva, donde sistemas inteligentes montados en tractores o drones aplican pesticidas únicamente en las áreas afectadas, lo que reduce la cantidad total de químicos utilizados. También se están usando robots y sistemas autónomos para el control físico, una alternativa que elimina la necesidad de químicos. El sistema </a:t>
            </a:r>
            <a:r>
              <a:rPr lang="es-ES" sz="2000" dirty="0" err="1" smtClean="0">
                <a:latin typeface="Arial" panose="020B0604020202020204" pitchFamily="34" charset="0"/>
                <a:cs typeface="Arial" panose="020B0604020202020204" pitchFamily="34" charset="0"/>
              </a:rPr>
              <a:t>LaserWeeder</a:t>
            </a:r>
            <a:r>
              <a:rPr lang="es-ES" sz="2000" dirty="0" smtClean="0">
                <a:latin typeface="Arial" panose="020B0604020202020204" pitchFamily="34" charset="0"/>
                <a:cs typeface="Arial" panose="020B0604020202020204" pitchFamily="34" charset="0"/>
              </a:rPr>
              <a:t> de </a:t>
            </a:r>
            <a:r>
              <a:rPr lang="es-ES" sz="2000" dirty="0" err="1" smtClean="0">
                <a:latin typeface="Arial" panose="020B0604020202020204" pitchFamily="34" charset="0"/>
                <a:cs typeface="Arial" panose="020B0604020202020204" pitchFamily="34" charset="0"/>
              </a:rPr>
              <a:t>Carbon</a:t>
            </a:r>
            <a:r>
              <a:rPr lang="es-ES" sz="2000" dirty="0" smtClean="0">
                <a:latin typeface="Arial" panose="020B0604020202020204" pitchFamily="34" charset="0"/>
                <a:cs typeface="Arial" panose="020B0604020202020204" pitchFamily="34" charset="0"/>
              </a:rPr>
              <a:t> </a:t>
            </a:r>
            <a:r>
              <a:rPr lang="es-ES" sz="2000" dirty="0" err="1" smtClean="0">
                <a:latin typeface="Arial" panose="020B0604020202020204" pitchFamily="34" charset="0"/>
                <a:cs typeface="Arial" panose="020B0604020202020204" pitchFamily="34" charset="0"/>
              </a:rPr>
              <a:t>Robotics</a:t>
            </a:r>
            <a:r>
              <a:rPr lang="es-ES" sz="2000" dirty="0" smtClean="0">
                <a:latin typeface="Arial" panose="020B0604020202020204" pitchFamily="34" charset="0"/>
                <a:cs typeface="Arial" panose="020B0604020202020204" pitchFamily="34" charset="0"/>
              </a:rPr>
              <a:t>, por ejemplo, usa láseres para eliminar hasta 5,000 malezas por minuto sin dañar a insectos beneficiosos.</a:t>
            </a:r>
            <a:endParaRPr lang="es-MX" sz="2000" dirty="0">
              <a:latin typeface="Arial" panose="020B0604020202020204" pitchFamily="34" charset="0"/>
              <a:cs typeface="Arial" panose="020B0604020202020204" pitchFamily="34" charset="0"/>
            </a:endParaRPr>
          </a:p>
        </p:txBody>
      </p:sp>
      <p:pic>
        <p:nvPicPr>
          <p:cNvPr id="4" name="Imagen 3"/>
          <p:cNvPicPr>
            <a:picLocks noChangeAspect="1"/>
          </p:cNvPicPr>
          <p:nvPr/>
        </p:nvPicPr>
        <p:blipFill>
          <a:blip r:embed="rId2"/>
          <a:stretch>
            <a:fillRect/>
          </a:stretch>
        </p:blipFill>
        <p:spPr>
          <a:xfrm>
            <a:off x="473263" y="3280438"/>
            <a:ext cx="5596237" cy="3147324"/>
          </a:xfrm>
          <a:prstGeom prst="rect">
            <a:avLst/>
          </a:prstGeom>
        </p:spPr>
      </p:pic>
      <p:pic>
        <p:nvPicPr>
          <p:cNvPr id="5" name="Imagen 4"/>
          <p:cNvPicPr>
            <a:picLocks noChangeAspect="1"/>
          </p:cNvPicPr>
          <p:nvPr/>
        </p:nvPicPr>
        <p:blipFill>
          <a:blip r:embed="rId3"/>
          <a:stretch>
            <a:fillRect/>
          </a:stretch>
        </p:blipFill>
        <p:spPr>
          <a:xfrm>
            <a:off x="6480313" y="3060953"/>
            <a:ext cx="4943061" cy="3586294"/>
          </a:xfrm>
          <a:prstGeom prst="rect">
            <a:avLst/>
          </a:prstGeom>
        </p:spPr>
      </p:pic>
    </p:spTree>
    <p:extLst>
      <p:ext uri="{BB962C8B-B14F-4D97-AF65-F5344CB8AC3E}">
        <p14:creationId xmlns:p14="http://schemas.microsoft.com/office/powerpoint/2010/main" val="2148992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543525" y="118118"/>
            <a:ext cx="9290493" cy="923330"/>
          </a:xfrm>
          <a:prstGeom prst="rect">
            <a:avLst/>
          </a:prstGeom>
          <a:noFill/>
        </p:spPr>
        <p:txBody>
          <a:bodyPr wrap="none" lIns="91440" tIns="45720" rIns="91440" bIns="45720">
            <a:spAutoFit/>
          </a:bodyPr>
          <a:lstStyle/>
          <a:p>
            <a:pPr algn="ctr"/>
            <a:r>
              <a:rPr lang="es-ES" sz="5400" b="0" cap="none" spc="0" dirty="0" smtClean="0">
                <a:ln w="0"/>
                <a:solidFill>
                  <a:schemeClr val="tx1"/>
                </a:solidFill>
                <a:effectLst>
                  <a:outerShdw blurRad="38100" dist="19050" dir="2700000" algn="tl" rotWithShape="0">
                    <a:schemeClr val="dk1">
                      <a:alpha val="40000"/>
                    </a:schemeClr>
                  </a:outerShdw>
                </a:effectLst>
              </a:rPr>
              <a:t>Limitaciones y retos actuales</a:t>
            </a: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3" name="CuadroTexto 2"/>
          <p:cNvSpPr txBox="1"/>
          <p:nvPr/>
        </p:nvSpPr>
        <p:spPr>
          <a:xfrm>
            <a:off x="0" y="1640032"/>
            <a:ext cx="8613913" cy="3785652"/>
          </a:xfrm>
          <a:prstGeom prst="rect">
            <a:avLst/>
          </a:prstGeom>
          <a:noFill/>
        </p:spPr>
        <p:txBody>
          <a:bodyPr wrap="square" rtlCol="0">
            <a:spAutoFit/>
          </a:bodyPr>
          <a:lstStyle/>
          <a:p>
            <a:pPr algn="just"/>
            <a:r>
              <a:rPr lang="es-ES" sz="2400" b="1" dirty="0" smtClean="0">
                <a:latin typeface="Arial" panose="020B0604020202020204" pitchFamily="34" charset="0"/>
                <a:cs typeface="Arial" panose="020B0604020202020204" pitchFamily="34" charset="0"/>
              </a:rPr>
              <a:t>Superposición de síntomas y puntos ciegos ambientales</a:t>
            </a:r>
          </a:p>
          <a:p>
            <a:pPr algn="just"/>
            <a:endParaRPr lang="es-ES" sz="2400" b="1" dirty="0" smtClean="0">
              <a:latin typeface="Arial" panose="020B0604020202020204" pitchFamily="34" charset="0"/>
              <a:cs typeface="Arial" panose="020B0604020202020204" pitchFamily="34" charset="0"/>
            </a:endParaRPr>
          </a:p>
          <a:p>
            <a:pPr algn="just"/>
            <a:endParaRPr lang="es-ES" sz="2400" b="1" dirty="0">
              <a:latin typeface="Arial" panose="020B0604020202020204" pitchFamily="34" charset="0"/>
              <a:cs typeface="Arial" panose="020B0604020202020204" pitchFamily="34" charset="0"/>
            </a:endParaRPr>
          </a:p>
          <a:p>
            <a:pPr algn="just"/>
            <a:r>
              <a:rPr lang="es-ES" sz="2400" b="1" dirty="0" smtClean="0">
                <a:latin typeface="Arial" panose="020B0604020202020204" pitchFamily="34" charset="0"/>
                <a:cs typeface="Arial" panose="020B0604020202020204" pitchFamily="34" charset="0"/>
              </a:rPr>
              <a:t>Desafíos de datos y estandarización</a:t>
            </a:r>
          </a:p>
          <a:p>
            <a:pPr algn="just"/>
            <a:endParaRPr lang="es-ES" sz="2400" b="1" dirty="0" smtClean="0">
              <a:latin typeface="Arial" panose="020B0604020202020204" pitchFamily="34" charset="0"/>
              <a:cs typeface="Arial" panose="020B0604020202020204" pitchFamily="34" charset="0"/>
            </a:endParaRPr>
          </a:p>
          <a:p>
            <a:pPr algn="just"/>
            <a:endParaRPr lang="es-ES" sz="2400" b="1" dirty="0">
              <a:latin typeface="Arial" panose="020B0604020202020204" pitchFamily="34" charset="0"/>
              <a:cs typeface="Arial" panose="020B0604020202020204" pitchFamily="34" charset="0"/>
            </a:endParaRPr>
          </a:p>
          <a:p>
            <a:pPr algn="just"/>
            <a:r>
              <a:rPr lang="es-ES" sz="2400" b="1" dirty="0" smtClean="0">
                <a:latin typeface="Arial" panose="020B0604020202020204" pitchFamily="34" charset="0"/>
                <a:cs typeface="Arial" panose="020B0604020202020204" pitchFamily="34" charset="0"/>
              </a:rPr>
              <a:t>Variación en la precisión y ceguera regional</a:t>
            </a:r>
          </a:p>
          <a:p>
            <a:pPr algn="just"/>
            <a:endParaRPr lang="es-ES" sz="2400" b="1" dirty="0" smtClean="0">
              <a:latin typeface="Arial" panose="020B0604020202020204" pitchFamily="34" charset="0"/>
              <a:cs typeface="Arial" panose="020B0604020202020204" pitchFamily="34" charset="0"/>
            </a:endParaRPr>
          </a:p>
          <a:p>
            <a:pPr algn="just"/>
            <a:endParaRPr lang="es-ES" sz="2400" b="1" dirty="0">
              <a:latin typeface="Arial" panose="020B0604020202020204" pitchFamily="34" charset="0"/>
              <a:cs typeface="Arial" panose="020B0604020202020204" pitchFamily="34" charset="0"/>
            </a:endParaRPr>
          </a:p>
          <a:p>
            <a:pPr algn="just"/>
            <a:r>
              <a:rPr lang="es-ES" sz="2400" b="1" dirty="0" smtClean="0">
                <a:latin typeface="Arial" panose="020B0604020202020204" pitchFamily="34" charset="0"/>
                <a:cs typeface="Arial" panose="020B0604020202020204" pitchFamily="34" charset="0"/>
              </a:rPr>
              <a:t>Opacidad</a:t>
            </a:r>
            <a:endParaRPr lang="es-MX" sz="2400" b="1" dirty="0">
              <a:latin typeface="Arial" panose="020B0604020202020204" pitchFamily="34" charset="0"/>
              <a:cs typeface="Arial" panose="020B0604020202020204" pitchFamily="34" charset="0"/>
            </a:endParaRPr>
          </a:p>
        </p:txBody>
      </p:sp>
      <p:pic>
        <p:nvPicPr>
          <p:cNvPr id="4" name="Imagen 3"/>
          <p:cNvPicPr>
            <a:picLocks noChangeAspect="1"/>
          </p:cNvPicPr>
          <p:nvPr/>
        </p:nvPicPr>
        <p:blipFill>
          <a:blip r:embed="rId2"/>
          <a:stretch>
            <a:fillRect/>
          </a:stretch>
        </p:blipFill>
        <p:spPr>
          <a:xfrm>
            <a:off x="8851119" y="1202710"/>
            <a:ext cx="2572254" cy="2572254"/>
          </a:xfrm>
          <a:prstGeom prst="rect">
            <a:avLst/>
          </a:prstGeom>
        </p:spPr>
      </p:pic>
      <p:pic>
        <p:nvPicPr>
          <p:cNvPr id="5" name="Imagen 4"/>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63375" y1="34000" x2="63375" y2="34000"/>
                        <a14:foregroundMark x1="61375" y1="39125" x2="61375" y2="39125"/>
                        <a14:foregroundMark x1="61750" y1="49000" x2="61750" y2="49000"/>
                        <a14:foregroundMark x1="31250" y1="88000" x2="31250" y2="88000"/>
                        <a14:foregroundMark x1="36750" y1="87000" x2="36750" y2="87000"/>
                        <a14:foregroundMark x1="42875" y1="87250" x2="42875" y2="87250"/>
                        <a14:foregroundMark x1="44625" y1="86250" x2="44625" y2="86250"/>
                        <a14:foregroundMark x1="48750" y1="87000" x2="48750" y2="87000"/>
                        <a14:foregroundMark x1="51125" y1="87000" x2="51125" y2="87000"/>
                        <a14:foregroundMark x1="56875" y1="88000" x2="56875" y2="88000"/>
                        <a14:foregroundMark x1="61750" y1="88625" x2="61750" y2="88625"/>
                        <a14:foregroundMark x1="65125" y1="87250" x2="65125" y2="87250"/>
                        <a14:foregroundMark x1="68250" y1="85875" x2="68250" y2="85875"/>
                        <a14:backgroundMark x1="79875" y1="18250" x2="79875" y2="18250"/>
                      </a14:backgroundRemoval>
                    </a14:imgEffect>
                  </a14:imgLayer>
                </a14:imgProps>
              </a:ext>
            </a:extLst>
          </a:blip>
          <a:stretch>
            <a:fillRect/>
          </a:stretch>
        </p:blipFill>
        <p:spPr>
          <a:xfrm>
            <a:off x="8878958" y="3774964"/>
            <a:ext cx="2544416" cy="24781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490823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6D8C60"/>
      </a:dk2>
      <a:lt2>
        <a:srgbClr val="B1D7A1"/>
      </a:lt2>
      <a:accent1>
        <a:srgbClr val="81B992"/>
      </a:accent1>
      <a:accent2>
        <a:srgbClr val="9ABC65"/>
      </a:accent2>
      <a:accent3>
        <a:srgbClr val="BDB564"/>
      </a:accent3>
      <a:accent4>
        <a:srgbClr val="BD8964"/>
      </a:accent4>
      <a:accent5>
        <a:srgbClr val="BD6466"/>
      </a:accent5>
      <a:accent6>
        <a:srgbClr val="64A4BD"/>
      </a:accent6>
      <a:hlink>
        <a:srgbClr val="8CCC71"/>
      </a:hlink>
      <a:folHlink>
        <a:srgbClr val="A4C795"/>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4539428D-6454-4FE6-B992-2D59F0AC2F8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Damasco</Template>
  <TotalTime>266</TotalTime>
  <Words>1046</Words>
  <Application>Microsoft Office PowerPoint</Application>
  <PresentationFormat>Panorámica</PresentationFormat>
  <Paragraphs>65</Paragraphs>
  <Slides>11</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vt:i4>
      </vt:variant>
    </vt:vector>
  </HeadingPairs>
  <TitlesOfParts>
    <vt:vector size="16" baseType="lpstr">
      <vt:lpstr>Arial</vt:lpstr>
      <vt:lpstr>Bookman Old Style</vt:lpstr>
      <vt:lpstr>Calibri</vt:lpstr>
      <vt:lpstr>Rockwell</vt:lpstr>
      <vt:lpstr>Damask</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Alfonso Lara Torres</dc:creator>
  <cp:lastModifiedBy>Alfonso Lara Torres</cp:lastModifiedBy>
  <cp:revision>9</cp:revision>
  <dcterms:created xsi:type="dcterms:W3CDTF">2025-09-12T18:23:57Z</dcterms:created>
  <dcterms:modified xsi:type="dcterms:W3CDTF">2025-09-12T23:56:47Z</dcterms:modified>
</cp:coreProperties>
</file>